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ubblebody Neue Inline" charset="1" panose="00000500000000000000"/>
      <p:regular r:id="rId12"/>
    </p:embeddedFont>
    <p:embeddedFont>
      <p:font typeface="Funtastic" charset="1" panose="00000000000000000000"/>
      <p:regular r:id="rId13"/>
    </p:embeddedFont>
    <p:embeddedFont>
      <p:font typeface="Plateau" charset="1" panose="00000000000000000000"/>
      <p:regular r:id="rId14"/>
    </p:embeddedFont>
    <p:embeddedFont>
      <p:font typeface="Open Sans" charset="1" panose="020B0606030504020204"/>
      <p:regular r:id="rId15"/>
    </p:embeddedFont>
    <p:embeddedFont>
      <p:font typeface="Open Sans Bold" charset="1" panose="020B0806030504020204"/>
      <p:regular r:id="rId16"/>
    </p:embeddedFont>
    <p:embeddedFont>
      <p:font typeface="Open Sans Italics" charset="1" panose="020B0606030504020204"/>
      <p:regular r:id="rId17"/>
    </p:embeddedFont>
    <p:embeddedFont>
      <p:font typeface="Open Sans Bold Italics" charset="1" panose="020B0806030504020204"/>
      <p:regular r:id="rId18"/>
    </p:embeddedFont>
    <p:embeddedFont>
      <p:font typeface="Open Sans Light" charset="1" panose="020B0306030504020204"/>
      <p:regular r:id="rId19"/>
    </p:embeddedFont>
    <p:embeddedFont>
      <p:font typeface="Open Sans Light Italics" charset="1" panose="020B0306030504020204"/>
      <p:regular r:id="rId20"/>
    </p:embeddedFont>
    <p:embeddedFont>
      <p:font typeface="Open Sans Ultra-Bold" charset="1" panose="00000000000000000000"/>
      <p:regular r:id="rId21"/>
    </p:embeddedFont>
    <p:embeddedFont>
      <p:font typeface="Open Sans Ultra-Bold Italics" charset="1" panose="00000000000000000000"/>
      <p:regular r:id="rId22"/>
    </p:embeddedFont>
    <p:embeddedFont>
      <p:font typeface="Arturo" charset="1" panose="02000503020000020004"/>
      <p:regular r:id="rId23"/>
    </p:embeddedFont>
    <p:embeddedFont>
      <p:font typeface="Arturo Bold" charset="1" panose="02000503020000020004"/>
      <p:regular r:id="rId24"/>
    </p:embeddedFont>
    <p:embeddedFont>
      <p:font typeface="Arturo Bold Italics" charset="1" panose="02000503020000020004"/>
      <p:regular r:id="rId25"/>
    </p:embeddedFont>
    <p:embeddedFont>
      <p:font typeface="Arturo Semi-Bold Italics" charset="1" panose="02000503020000020004"/>
      <p:regular r:id="rId26"/>
    </p:embeddedFont>
    <p:embeddedFont>
      <p:font typeface="Arturo Heavy" charset="1" panose="02000503020000020004"/>
      <p:regular r:id="rId27"/>
    </p:embeddedFont>
    <p:embeddedFont>
      <p:font typeface="Arturo Heavy Italics" charset="1" panose="02000503020000020004"/>
      <p:regular r:id="rId28"/>
    </p:embeddedFont>
    <p:embeddedFont>
      <p:font typeface="Beatrix Antiqua" charset="1" panose="02000503080000020003"/>
      <p:regular r:id="rId29"/>
    </p:embeddedFont>
    <p:embeddedFont>
      <p:font typeface="Beatrix Antiqua Bold" charset="1" panose="02000503080000020003"/>
      <p:regular r:id="rId30"/>
    </p:embeddedFont>
    <p:embeddedFont>
      <p:font typeface="Beatrix Antiqua Italics" charset="1" panose="02000505000000020003"/>
      <p:regular r:id="rId31"/>
    </p:embeddedFont>
    <p:embeddedFont>
      <p:font typeface="Beatrix Antiqua Bold Italics" charset="1" panose="02000505000000020003"/>
      <p:regular r:id="rId32"/>
    </p:embeddedFont>
    <p:embeddedFont>
      <p:font typeface="Beatrix Antiqua Thin" charset="1" panose="02000503080000020003"/>
      <p:regular r:id="rId33"/>
    </p:embeddedFont>
    <p:embeddedFont>
      <p:font typeface="Beatrix Antiqua Thin Italics" charset="1" panose="02000505000000020003"/>
      <p:regular r:id="rId34"/>
    </p:embeddedFont>
    <p:embeddedFont>
      <p:font typeface="Beatrix Antiqua Light" charset="1" panose="02000503080000020003"/>
      <p:regular r:id="rId35"/>
    </p:embeddedFont>
    <p:embeddedFont>
      <p:font typeface="Beatrix Antiqua Light Italics" charset="1" panose="02000505000000020003"/>
      <p:regular r:id="rId36"/>
    </p:embeddedFont>
    <p:embeddedFont>
      <p:font typeface="Beatrix Antiqua Heavy" charset="1" panose="02000503080000020003"/>
      <p:regular r:id="rId37"/>
    </p:embeddedFont>
    <p:embeddedFont>
      <p:font typeface="Beatrix Antiqua Heavy Italics" charset="1" panose="02000505000000020003"/>
      <p:regular r:id="rId38"/>
    </p:embeddedFont>
    <p:embeddedFont>
      <p:font typeface="Rubik Spray Paint" charset="1" panose="00000000000000000000"/>
      <p:regular r:id="rId39"/>
    </p:embeddedFont>
    <p:embeddedFont>
      <p:font typeface="Rubik Vinyl" charset="1" panose="00000000000000000000"/>
      <p:regular r:id="rId40"/>
    </p:embeddedFont>
    <p:embeddedFont>
      <p:font typeface="Rubik Marker Hatch" charset="1" panose="00000000000000000000"/>
      <p:regular r:id="rId41"/>
    </p:embeddedFont>
    <p:embeddedFont>
      <p:font typeface="Reggae One" charset="1" panose="00000800000000000000"/>
      <p:regular r:id="rId42"/>
    </p:embeddedFont>
    <p:embeddedFont>
      <p:font typeface="Rubik Bubbles" charset="1" panose="00000000000000000000"/>
      <p:regular r:id="rId43"/>
    </p:embeddedFont>
    <p:embeddedFont>
      <p:font typeface="Dynapuff" charset="1" panose="00000000000000000000"/>
      <p:regular r:id="rId44"/>
    </p:embeddedFont>
    <p:embeddedFont>
      <p:font typeface="Dynapuff Bold" charset="1" panose="00000000000000000000"/>
      <p:regular r:id="rId45"/>
    </p:embeddedFont>
    <p:embeddedFont>
      <p:font typeface="Dynapuff Medium" charset="1" panose="00000000000000000000"/>
      <p:regular r:id="rId46"/>
    </p:embeddedFont>
    <p:embeddedFont>
      <p:font typeface="Dynapuff Semi-Bold"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 Id="rId3" Target="https://www.linkedin.com/in/rifkimuharbian99/"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829775" y="4638675"/>
            <a:ext cx="13050352" cy="1076325"/>
          </a:xfrm>
          <a:prstGeom prst="rect">
            <a:avLst/>
          </a:prstGeom>
        </p:spPr>
        <p:txBody>
          <a:bodyPr anchor="t" rtlCol="false" tIns="0" lIns="0" bIns="0" rIns="0">
            <a:spAutoFit/>
          </a:bodyPr>
          <a:lstStyle/>
          <a:p>
            <a:pPr>
              <a:lnSpc>
                <a:spcPts val="8250"/>
              </a:lnSpc>
            </a:pPr>
            <a:r>
              <a:rPr lang="en-US" sz="7500">
                <a:solidFill>
                  <a:srgbClr val="1211CA"/>
                </a:solidFill>
                <a:latin typeface="Rubik Spray Paint"/>
              </a:rPr>
              <a:t>BUSINESS INTELLIGENCE</a:t>
            </a:r>
          </a:p>
        </p:txBody>
      </p:sp>
      <p:sp>
        <p:nvSpPr>
          <p:cNvPr name="TextBox 6" id="6"/>
          <p:cNvSpPr txBox="true"/>
          <p:nvPr/>
        </p:nvSpPr>
        <p:spPr>
          <a:xfrm rot="0">
            <a:off x="2829775" y="5938239"/>
            <a:ext cx="9288593" cy="1158875"/>
          </a:xfrm>
          <a:prstGeom prst="rect">
            <a:avLst/>
          </a:prstGeom>
        </p:spPr>
        <p:txBody>
          <a:bodyPr anchor="t" rtlCol="false" tIns="0" lIns="0" bIns="0" rIns="0">
            <a:spAutoFit/>
          </a:bodyPr>
          <a:lstStyle/>
          <a:p>
            <a:pPr>
              <a:lnSpc>
                <a:spcPts val="8800"/>
              </a:lnSpc>
            </a:pPr>
            <a:r>
              <a:rPr lang="en-US" sz="8000">
                <a:solidFill>
                  <a:srgbClr val="F9B314"/>
                </a:solidFill>
                <a:latin typeface="Rubik Vinyl"/>
              </a:rPr>
              <a:t>CASE STUDY #3</a:t>
            </a:r>
          </a:p>
        </p:txBody>
      </p:sp>
      <p:sp>
        <p:nvSpPr>
          <p:cNvPr name="TextBox 7" id="7"/>
          <p:cNvSpPr txBox="true"/>
          <p:nvPr/>
        </p:nvSpPr>
        <p:spPr>
          <a:xfrm rot="-5400000">
            <a:off x="-86690" y="6763714"/>
            <a:ext cx="2621303" cy="523875"/>
          </a:xfrm>
          <a:prstGeom prst="rect">
            <a:avLst/>
          </a:prstGeom>
        </p:spPr>
        <p:txBody>
          <a:bodyPr anchor="t" rtlCol="false" tIns="0" lIns="0" bIns="0" rIns="0">
            <a:spAutoFit/>
          </a:bodyPr>
          <a:lstStyle/>
          <a:p>
            <a:pPr>
              <a:lnSpc>
                <a:spcPts val="4200"/>
              </a:lnSpc>
            </a:pPr>
            <a:r>
              <a:rPr lang="en-US" sz="3000">
                <a:solidFill>
                  <a:srgbClr val="101010"/>
                </a:solidFill>
                <a:latin typeface="Montserrat Classic"/>
              </a:rPr>
              <a:t>dibimbing.id</a:t>
            </a:r>
          </a:p>
        </p:txBody>
      </p:sp>
      <p:grpSp>
        <p:nvGrpSpPr>
          <p:cNvPr name="Group 8" id="8"/>
          <p:cNvGrpSpPr/>
          <p:nvPr/>
        </p:nvGrpSpPr>
        <p:grpSpPr>
          <a:xfrm rot="0">
            <a:off x="14500955" y="1824475"/>
            <a:ext cx="2758345" cy="119427"/>
            <a:chOff x="0" y="0"/>
            <a:chExt cx="726478" cy="31454"/>
          </a:xfrm>
        </p:grpSpPr>
        <p:sp>
          <p:nvSpPr>
            <p:cNvPr name="Freeform 9" id="9"/>
            <p:cNvSpPr/>
            <p:nvPr/>
          </p:nvSpPr>
          <p:spPr>
            <a:xfrm flipH="false" flipV="false" rot="0">
              <a:off x="0" y="0"/>
              <a:ext cx="726478" cy="31454"/>
            </a:xfrm>
            <a:custGeom>
              <a:avLst/>
              <a:gdLst/>
              <a:ahLst/>
              <a:cxnLst/>
              <a:rect r="r" b="b" t="t" l="l"/>
              <a:pathLst>
                <a:path h="31454" w="726478">
                  <a:moveTo>
                    <a:pt x="0" y="0"/>
                  </a:moveTo>
                  <a:lnTo>
                    <a:pt x="726478" y="0"/>
                  </a:lnTo>
                  <a:lnTo>
                    <a:pt x="726478" y="31454"/>
                  </a:lnTo>
                  <a:lnTo>
                    <a:pt x="0" y="31454"/>
                  </a:lnTo>
                  <a:close/>
                </a:path>
              </a:pathLst>
            </a:custGeom>
            <a:solidFill>
              <a:srgbClr val="F9B314"/>
            </a:solidFill>
          </p:spPr>
        </p:sp>
        <p:sp>
          <p:nvSpPr>
            <p:cNvPr name="TextBox 10" id="10"/>
            <p:cNvSpPr txBox="true"/>
            <p:nvPr/>
          </p:nvSpPr>
          <p:spPr>
            <a:xfrm>
              <a:off x="0" y="-38100"/>
              <a:ext cx="726478" cy="6955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2118368" y="857250"/>
            <a:ext cx="5140932" cy="824230"/>
          </a:xfrm>
          <a:prstGeom prst="rect">
            <a:avLst/>
          </a:prstGeom>
        </p:spPr>
        <p:txBody>
          <a:bodyPr anchor="t" rtlCol="false" tIns="0" lIns="0" bIns="0" rIns="0">
            <a:spAutoFit/>
          </a:bodyPr>
          <a:lstStyle/>
          <a:p>
            <a:pPr algn="r">
              <a:lnSpc>
                <a:spcPts val="6019"/>
              </a:lnSpc>
            </a:pPr>
            <a:r>
              <a:rPr lang="en-US" sz="4299">
                <a:solidFill>
                  <a:srgbClr val="101010"/>
                </a:solidFill>
                <a:latin typeface="Funtastic"/>
              </a:rPr>
              <a:t>RIFKI MUH ARBIAN</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37527"/>
            <a:ext cx="3611285" cy="887095"/>
          </a:xfrm>
          <a:prstGeom prst="rect">
            <a:avLst/>
          </a:prstGeom>
        </p:spPr>
        <p:txBody>
          <a:bodyPr anchor="t" rtlCol="false" tIns="0" lIns="0" bIns="0" rIns="0">
            <a:spAutoFit/>
          </a:bodyPr>
          <a:lstStyle/>
          <a:p>
            <a:pPr algn="ctr">
              <a:lnSpc>
                <a:spcPts val="7279"/>
              </a:lnSpc>
            </a:pPr>
            <a:r>
              <a:rPr lang="en-US" sz="5199">
                <a:solidFill>
                  <a:srgbClr val="F9B314"/>
                </a:solidFill>
                <a:latin typeface="Open Sans Bold"/>
              </a:rPr>
              <a:t>Conclusion</a:t>
            </a:r>
          </a:p>
        </p:txBody>
      </p:sp>
      <p:sp>
        <p:nvSpPr>
          <p:cNvPr name="TextBox 3" id="3"/>
          <p:cNvSpPr txBox="true"/>
          <p:nvPr/>
        </p:nvSpPr>
        <p:spPr>
          <a:xfrm rot="0">
            <a:off x="1028700" y="2078136"/>
            <a:ext cx="16230600" cy="7003415"/>
          </a:xfrm>
          <a:prstGeom prst="rect">
            <a:avLst/>
          </a:prstGeom>
        </p:spPr>
        <p:txBody>
          <a:bodyPr anchor="t" rtlCol="false" tIns="0" lIns="0" bIns="0" rIns="0">
            <a:spAutoFit/>
          </a:bodyPr>
          <a:lstStyle/>
          <a:p>
            <a:pPr algn="just">
              <a:lnSpc>
                <a:spcPts val="6160"/>
              </a:lnSpc>
            </a:pPr>
            <a:r>
              <a:rPr lang="en-US" sz="4400">
                <a:solidFill>
                  <a:srgbClr val="000000"/>
                </a:solidFill>
                <a:latin typeface="Open Sans Bold"/>
              </a:rPr>
              <a:t>Based on the analysis results, it is found that from the Payment table and Transaction table data in TokoPakdio, for successful transactions using BRI Bank payments, the product category with the highest total revenue is Fashion, followed by Gadget, Home &amp; Living, Electronics, Furniture, Food, Toys, and lastly, Sports. Additionally, the analysis concludes that the highest total revenue is held by Manual Transfer compared to transactions using Virtual Account.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683244"/>
            <a:ext cx="16230600" cy="3976497"/>
          </a:xfrm>
          <a:prstGeom prst="rect">
            <a:avLst/>
          </a:prstGeom>
        </p:spPr>
      </p:pic>
      <p:sp>
        <p:nvSpPr>
          <p:cNvPr name="TextBox 3" id="3"/>
          <p:cNvSpPr txBox="true"/>
          <p:nvPr/>
        </p:nvSpPr>
        <p:spPr>
          <a:xfrm rot="0">
            <a:off x="5200055" y="914400"/>
            <a:ext cx="7887891" cy="906145"/>
          </a:xfrm>
          <a:prstGeom prst="rect">
            <a:avLst/>
          </a:prstGeom>
        </p:spPr>
        <p:txBody>
          <a:bodyPr anchor="t" rtlCol="false" tIns="0" lIns="0" bIns="0" rIns="0">
            <a:spAutoFit/>
          </a:bodyPr>
          <a:lstStyle/>
          <a:p>
            <a:pPr algn="ctr">
              <a:lnSpc>
                <a:spcPts val="7279"/>
              </a:lnSpc>
            </a:pPr>
            <a:r>
              <a:rPr lang="en-US" sz="5199">
                <a:solidFill>
                  <a:srgbClr val="000000"/>
                </a:solidFill>
                <a:latin typeface="Rubik Bubbles"/>
              </a:rPr>
              <a:t>That is my mini project</a:t>
            </a:r>
          </a:p>
        </p:txBody>
      </p:sp>
      <p:sp>
        <p:nvSpPr>
          <p:cNvPr name="TextBox 4" id="4"/>
          <p:cNvSpPr txBox="true"/>
          <p:nvPr/>
        </p:nvSpPr>
        <p:spPr>
          <a:xfrm rot="0">
            <a:off x="3472279" y="7641360"/>
            <a:ext cx="11343441" cy="589914"/>
          </a:xfrm>
          <a:prstGeom prst="rect">
            <a:avLst/>
          </a:prstGeom>
        </p:spPr>
        <p:txBody>
          <a:bodyPr anchor="t" rtlCol="false" tIns="0" lIns="0" bIns="0" rIns="0">
            <a:spAutoFit/>
          </a:bodyPr>
          <a:lstStyle/>
          <a:p>
            <a:pPr algn="ctr">
              <a:lnSpc>
                <a:spcPts val="4760"/>
              </a:lnSpc>
            </a:pPr>
            <a:r>
              <a:rPr lang="en-US" sz="3400">
                <a:solidFill>
                  <a:srgbClr val="000000"/>
                </a:solidFill>
                <a:latin typeface="Rubik Bubbles"/>
                <a:hlinkClick r:id="rId3" tooltip="https://www.linkedin.com/in/rifkimuharbian99/"/>
              </a:rPr>
              <a:t>https://www.linkedin.com/in/rifkimuharbian99/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76792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609901"/>
            <a:ext cx="2758345" cy="158027"/>
            <a:chOff x="0" y="0"/>
            <a:chExt cx="726478" cy="41620"/>
          </a:xfrm>
        </p:grpSpPr>
        <p:sp>
          <p:nvSpPr>
            <p:cNvPr name="Freeform 6" id="6"/>
            <p:cNvSpPr/>
            <p:nvPr/>
          </p:nvSpPr>
          <p:spPr>
            <a:xfrm flipH="false" flipV="false" rot="0">
              <a:off x="0" y="0"/>
              <a:ext cx="726478" cy="41620"/>
            </a:xfrm>
            <a:custGeom>
              <a:avLst/>
              <a:gdLst/>
              <a:ahLst/>
              <a:cxnLst/>
              <a:rect r="r" b="b" t="t" l="l"/>
              <a:pathLst>
                <a:path h="41620" w="726478">
                  <a:moveTo>
                    <a:pt x="0" y="0"/>
                  </a:moveTo>
                  <a:lnTo>
                    <a:pt x="726478" y="0"/>
                  </a:lnTo>
                  <a:lnTo>
                    <a:pt x="726478" y="41620"/>
                  </a:lnTo>
                  <a:lnTo>
                    <a:pt x="0" y="41620"/>
                  </a:lnTo>
                  <a:close/>
                </a:path>
              </a:pathLst>
            </a:custGeom>
            <a:solidFill>
              <a:srgbClr val="F9B314"/>
            </a:solidFill>
          </p:spPr>
        </p:sp>
        <p:sp>
          <p:nvSpPr>
            <p:cNvPr name="TextBox 7" id="7"/>
            <p:cNvSpPr txBox="true"/>
            <p:nvPr/>
          </p:nvSpPr>
          <p:spPr>
            <a:xfrm>
              <a:off x="0" y="-38100"/>
              <a:ext cx="726478" cy="7972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781793" y="3497706"/>
            <a:ext cx="6477507" cy="6100739"/>
            <a:chOff x="0" y="0"/>
            <a:chExt cx="8636677" cy="8134319"/>
          </a:xfrm>
        </p:grpSpPr>
        <p:pic>
          <p:nvPicPr>
            <p:cNvPr name="Picture 9" id="9"/>
            <p:cNvPicPr>
              <a:picLocks noChangeAspect="true"/>
            </p:cNvPicPr>
            <p:nvPr/>
          </p:nvPicPr>
          <p:blipFill>
            <a:blip r:embed="rId2"/>
            <a:srcRect l="13319" t="37596" r="13883" b="10980"/>
            <a:stretch>
              <a:fillRect/>
            </a:stretch>
          </p:blipFill>
          <p:spPr>
            <a:xfrm flipH="false" flipV="false">
              <a:off x="0" y="0"/>
              <a:ext cx="8636677" cy="8134319"/>
            </a:xfrm>
            <a:prstGeom prst="rect">
              <a:avLst/>
            </a:prstGeom>
          </p:spPr>
        </p:pic>
      </p:grpSp>
      <p:sp>
        <p:nvSpPr>
          <p:cNvPr name="TextBox 10" id="10"/>
          <p:cNvSpPr txBox="true"/>
          <p:nvPr/>
        </p:nvSpPr>
        <p:spPr>
          <a:xfrm rot="0">
            <a:off x="1028700" y="2171954"/>
            <a:ext cx="5922266" cy="516382"/>
          </a:xfrm>
          <a:prstGeom prst="rect">
            <a:avLst/>
          </a:prstGeom>
        </p:spPr>
        <p:txBody>
          <a:bodyPr anchor="t" rtlCol="false" tIns="0" lIns="0" bIns="0" rIns="0">
            <a:spAutoFit/>
          </a:bodyPr>
          <a:lstStyle/>
          <a:p>
            <a:pPr>
              <a:lnSpc>
                <a:spcPts val="3854"/>
              </a:lnSpc>
            </a:pPr>
            <a:r>
              <a:rPr lang="en-US" sz="4100">
                <a:solidFill>
                  <a:srgbClr val="1211CA"/>
                </a:solidFill>
                <a:latin typeface="Arturo"/>
              </a:rPr>
              <a:t>Introduction</a:t>
            </a:r>
          </a:p>
        </p:txBody>
      </p:sp>
      <p:sp>
        <p:nvSpPr>
          <p:cNvPr name="TextBox 11" id="11"/>
          <p:cNvSpPr txBox="true"/>
          <p:nvPr/>
        </p:nvSpPr>
        <p:spPr>
          <a:xfrm rot="0">
            <a:off x="1176362" y="2840736"/>
            <a:ext cx="8582213" cy="6318250"/>
          </a:xfrm>
          <a:prstGeom prst="rect">
            <a:avLst/>
          </a:prstGeom>
        </p:spPr>
        <p:txBody>
          <a:bodyPr anchor="t" rtlCol="false" tIns="0" lIns="0" bIns="0" rIns="0">
            <a:spAutoFit/>
          </a:bodyPr>
          <a:lstStyle/>
          <a:p>
            <a:pPr>
              <a:lnSpc>
                <a:spcPts val="5599"/>
              </a:lnSpc>
            </a:pPr>
            <a:r>
              <a:rPr lang="en-US" sz="3999">
                <a:solidFill>
                  <a:srgbClr val="2D262A"/>
                </a:solidFill>
                <a:latin typeface="Montserrat Classic"/>
              </a:rPr>
              <a:t>I’m a Student in Business Intelligence Bootcamp Batch 9 at Dibimbing.id. this is my mini project. Ill be using a tool DBEaver to  ETL (Extract, Transform, and Load) for data table to make some insight data, when i working as an BI Analyst in Bank BRI.</a:t>
            </a:r>
          </a:p>
        </p:txBody>
      </p:sp>
      <p:sp>
        <p:nvSpPr>
          <p:cNvPr name="TextBox 12" id="12"/>
          <p:cNvSpPr txBox="true"/>
          <p:nvPr/>
        </p:nvSpPr>
        <p:spPr>
          <a:xfrm rot="0">
            <a:off x="1028700" y="794702"/>
            <a:ext cx="5545013" cy="873760"/>
          </a:xfrm>
          <a:prstGeom prst="rect">
            <a:avLst/>
          </a:prstGeom>
        </p:spPr>
        <p:txBody>
          <a:bodyPr anchor="t" rtlCol="false" tIns="0" lIns="0" bIns="0" rIns="0">
            <a:spAutoFit/>
          </a:bodyPr>
          <a:lstStyle/>
          <a:p>
            <a:pPr>
              <a:lnSpc>
                <a:spcPts val="6439"/>
              </a:lnSpc>
            </a:pPr>
            <a:r>
              <a:rPr lang="en-US" sz="4599">
                <a:solidFill>
                  <a:srgbClr val="101010"/>
                </a:solidFill>
                <a:latin typeface="Funtastic"/>
              </a:rPr>
              <a:t>RIFKI MUH ARBIAN</a:t>
            </a:r>
          </a:p>
        </p:txBody>
      </p:sp>
      <p:sp>
        <p:nvSpPr>
          <p:cNvPr name="TextBox 13" id="13"/>
          <p:cNvSpPr txBox="true"/>
          <p:nvPr/>
        </p:nvSpPr>
        <p:spPr>
          <a:xfrm rot="0">
            <a:off x="13769329" y="933450"/>
            <a:ext cx="3489971" cy="641985"/>
          </a:xfrm>
          <a:prstGeom prst="rect">
            <a:avLst/>
          </a:prstGeom>
        </p:spPr>
        <p:txBody>
          <a:bodyPr anchor="t" rtlCol="false" tIns="0" lIns="0" bIns="0" rIns="0">
            <a:spAutoFit/>
          </a:bodyPr>
          <a:lstStyle/>
          <a:p>
            <a:pPr algn="r">
              <a:lnSpc>
                <a:spcPts val="5040"/>
              </a:lnSpc>
            </a:pPr>
            <a:r>
              <a:rPr lang="en-US" sz="3600">
                <a:solidFill>
                  <a:srgbClr val="101010"/>
                </a:solidFill>
                <a:latin typeface="Bubblebody Neue Inline"/>
              </a:rPr>
              <a:t>About  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263" y="2158373"/>
            <a:ext cx="10122003" cy="7905363"/>
          </a:xfrm>
          <a:custGeom>
            <a:avLst/>
            <a:gdLst/>
            <a:ahLst/>
            <a:cxnLst/>
            <a:rect r="r" b="b" t="t" l="l"/>
            <a:pathLst>
              <a:path h="7905363" w="10122003">
                <a:moveTo>
                  <a:pt x="0" y="0"/>
                </a:moveTo>
                <a:lnTo>
                  <a:pt x="10122003" y="0"/>
                </a:lnTo>
                <a:lnTo>
                  <a:pt x="10122003" y="7905363"/>
                </a:lnTo>
                <a:lnTo>
                  <a:pt x="0" y="7905363"/>
                </a:lnTo>
                <a:lnTo>
                  <a:pt x="0" y="0"/>
                </a:lnTo>
                <a:close/>
              </a:path>
            </a:pathLst>
          </a:custGeom>
          <a:blipFill>
            <a:blip r:embed="rId2"/>
            <a:stretch>
              <a:fillRect l="0" t="0" r="0" b="0"/>
            </a:stretch>
          </a:blipFill>
        </p:spPr>
      </p:sp>
      <p:sp>
        <p:nvSpPr>
          <p:cNvPr name="Freeform 3" id="3"/>
          <p:cNvSpPr/>
          <p:nvPr/>
        </p:nvSpPr>
        <p:spPr>
          <a:xfrm flipH="false" flipV="false" rot="0">
            <a:off x="10276266" y="2158373"/>
            <a:ext cx="8347827" cy="7905363"/>
          </a:xfrm>
          <a:custGeom>
            <a:avLst/>
            <a:gdLst/>
            <a:ahLst/>
            <a:cxnLst/>
            <a:rect r="r" b="b" t="t" l="l"/>
            <a:pathLst>
              <a:path h="7905363" w="8347827">
                <a:moveTo>
                  <a:pt x="0" y="0"/>
                </a:moveTo>
                <a:lnTo>
                  <a:pt x="8347827" y="0"/>
                </a:lnTo>
                <a:lnTo>
                  <a:pt x="8347827" y="7905363"/>
                </a:lnTo>
                <a:lnTo>
                  <a:pt x="0" y="7905363"/>
                </a:lnTo>
                <a:lnTo>
                  <a:pt x="0" y="0"/>
                </a:lnTo>
                <a:close/>
              </a:path>
            </a:pathLst>
          </a:custGeom>
          <a:blipFill>
            <a:blip r:embed="rId3"/>
            <a:stretch>
              <a:fillRect l="0" t="0" r="0" b="0"/>
            </a:stretch>
          </a:blipFill>
        </p:spPr>
      </p:sp>
      <p:sp>
        <p:nvSpPr>
          <p:cNvPr name="TextBox 4" id="4"/>
          <p:cNvSpPr txBox="true"/>
          <p:nvPr/>
        </p:nvSpPr>
        <p:spPr>
          <a:xfrm rot="0">
            <a:off x="308526" y="192282"/>
            <a:ext cx="17979474" cy="1384300"/>
          </a:xfrm>
          <a:prstGeom prst="rect">
            <a:avLst/>
          </a:prstGeom>
        </p:spPr>
        <p:txBody>
          <a:bodyPr anchor="t" rtlCol="false" tIns="0" lIns="0" bIns="0" rIns="0">
            <a:spAutoFit/>
          </a:bodyPr>
          <a:lstStyle/>
          <a:p>
            <a:pPr algn="ctr">
              <a:lnSpc>
                <a:spcPts val="5599"/>
              </a:lnSpc>
            </a:pPr>
            <a:r>
              <a:rPr lang="en-US" sz="3999">
                <a:solidFill>
                  <a:srgbClr val="000000"/>
                </a:solidFill>
                <a:latin typeface="Beatrix Antiqua Bold"/>
              </a:rPr>
              <a:t>All the data table below  that need to ETL (Extract, Transform, and Load). Thus, I could make some insight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50665" y="2947682"/>
            <a:ext cx="11637259" cy="7009334"/>
          </a:xfrm>
          <a:custGeom>
            <a:avLst/>
            <a:gdLst/>
            <a:ahLst/>
            <a:cxnLst/>
            <a:rect r="r" b="b" t="t" l="l"/>
            <a:pathLst>
              <a:path h="7009334" w="11637259">
                <a:moveTo>
                  <a:pt x="0" y="0"/>
                </a:moveTo>
                <a:lnTo>
                  <a:pt x="11637258" y="0"/>
                </a:lnTo>
                <a:lnTo>
                  <a:pt x="11637258" y="7009334"/>
                </a:lnTo>
                <a:lnTo>
                  <a:pt x="0" y="7009334"/>
                </a:lnTo>
                <a:lnTo>
                  <a:pt x="0" y="0"/>
                </a:lnTo>
                <a:close/>
              </a:path>
            </a:pathLst>
          </a:custGeom>
          <a:blipFill>
            <a:blip r:embed="rId2"/>
            <a:stretch>
              <a:fillRect l="0" t="-2368" r="0" b="-2368"/>
            </a:stretch>
          </a:blipFill>
          <a:ln w="38100" cap="sq">
            <a:solidFill>
              <a:srgbClr val="000000"/>
            </a:solidFill>
            <a:prstDash val="sysDot"/>
            <a:miter/>
          </a:ln>
        </p:spPr>
      </p:sp>
      <p:sp>
        <p:nvSpPr>
          <p:cNvPr name="Freeform 3" id="3"/>
          <p:cNvSpPr/>
          <p:nvPr/>
        </p:nvSpPr>
        <p:spPr>
          <a:xfrm flipH="false" flipV="false" rot="0">
            <a:off x="2109394" y="6603067"/>
            <a:ext cx="3698283" cy="2212246"/>
          </a:xfrm>
          <a:custGeom>
            <a:avLst/>
            <a:gdLst/>
            <a:ahLst/>
            <a:cxnLst/>
            <a:rect r="r" b="b" t="t" l="l"/>
            <a:pathLst>
              <a:path h="2212246" w="3698283">
                <a:moveTo>
                  <a:pt x="0" y="0"/>
                </a:moveTo>
                <a:lnTo>
                  <a:pt x="3698283" y="0"/>
                </a:lnTo>
                <a:lnTo>
                  <a:pt x="3698283" y="2212246"/>
                </a:lnTo>
                <a:lnTo>
                  <a:pt x="0" y="22122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8945" y="125271"/>
            <a:ext cx="14831374" cy="2307527"/>
          </a:xfrm>
          <a:prstGeom prst="rect">
            <a:avLst/>
          </a:prstGeom>
        </p:spPr>
        <p:txBody>
          <a:bodyPr anchor="t" rtlCol="false" tIns="0" lIns="0" bIns="0" rIns="0">
            <a:spAutoFit/>
          </a:bodyPr>
          <a:lstStyle/>
          <a:p>
            <a:pPr algn="just">
              <a:lnSpc>
                <a:spcPts val="4588"/>
              </a:lnSpc>
            </a:pPr>
            <a:r>
              <a:rPr lang="en-US" sz="3277">
                <a:solidFill>
                  <a:srgbClr val="000000"/>
                </a:solidFill>
                <a:latin typeface="Rubik Bubbles"/>
              </a:rPr>
              <a:t>I am a BI Analysis Worker at BRI Bank. Here, as a BI analyst, I want to formulate a comprehensive list of revenue from the transaction and payment table that have occurred in the TokoPakdio app for transactions using Bank BRI and transaction status is succeed. </a:t>
            </a:r>
          </a:p>
        </p:txBody>
      </p:sp>
      <p:sp>
        <p:nvSpPr>
          <p:cNvPr name="TextBox 5" id="5"/>
          <p:cNvSpPr txBox="true"/>
          <p:nvPr/>
        </p:nvSpPr>
        <p:spPr>
          <a:xfrm rot="0">
            <a:off x="782596" y="4456004"/>
            <a:ext cx="5468069" cy="1736725"/>
          </a:xfrm>
          <a:prstGeom prst="rect">
            <a:avLst/>
          </a:prstGeom>
        </p:spPr>
        <p:txBody>
          <a:bodyPr anchor="t" rtlCol="false" tIns="0" lIns="0" bIns="0" rIns="0">
            <a:spAutoFit/>
          </a:bodyPr>
          <a:lstStyle/>
          <a:p>
            <a:pPr algn="ctr">
              <a:lnSpc>
                <a:spcPts val="3499"/>
              </a:lnSpc>
            </a:pPr>
            <a:r>
              <a:rPr lang="en-US" sz="2499">
                <a:solidFill>
                  <a:srgbClr val="1211CA"/>
                </a:solidFill>
                <a:latin typeface="Dynapuff Bold"/>
              </a:rPr>
              <a:t>So this is the result after filtering data from both the transaction table and the payment table.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79986" y="8110362"/>
            <a:ext cx="2839623" cy="1698611"/>
          </a:xfrm>
          <a:custGeom>
            <a:avLst/>
            <a:gdLst/>
            <a:ahLst/>
            <a:cxnLst/>
            <a:rect r="r" b="b" t="t" l="l"/>
            <a:pathLst>
              <a:path h="1698611" w="2839623">
                <a:moveTo>
                  <a:pt x="0" y="0"/>
                </a:moveTo>
                <a:lnTo>
                  <a:pt x="2839623" y="0"/>
                </a:lnTo>
                <a:lnTo>
                  <a:pt x="2839623" y="1698611"/>
                </a:lnTo>
                <a:lnTo>
                  <a:pt x="0" y="16986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7598" y="523611"/>
            <a:ext cx="17352011" cy="3925514"/>
          </a:xfrm>
          <a:prstGeom prst="rect">
            <a:avLst/>
          </a:prstGeom>
        </p:spPr>
        <p:txBody>
          <a:bodyPr anchor="t" rtlCol="false" tIns="0" lIns="0" bIns="0" rIns="0">
            <a:spAutoFit/>
          </a:bodyPr>
          <a:lstStyle/>
          <a:p>
            <a:pPr algn="just">
              <a:lnSpc>
                <a:spcPts val="5183"/>
              </a:lnSpc>
            </a:pPr>
            <a:r>
              <a:rPr lang="en-US" sz="3702">
                <a:solidFill>
                  <a:srgbClr val="101010"/>
                </a:solidFill>
                <a:latin typeface="Rubik Spray Paint"/>
              </a:rPr>
              <a:t>From here, we can see the results, that there are 8 product categories including Electronics, Toys, Fashion, Sports, Food, Furniture, Gadget, and Home &amp; Living. From these categories, it has been filtered and sorted that the highest total revenue is in Fashion, followed by Gadget, Home &amp; Living, Electronics, Furniture, Food, Toys, and lastly, Sports.</a:t>
            </a:r>
          </a:p>
        </p:txBody>
      </p:sp>
      <p:sp>
        <p:nvSpPr>
          <p:cNvPr name="TextBox 4" id="4"/>
          <p:cNvSpPr txBox="true"/>
          <p:nvPr/>
        </p:nvSpPr>
        <p:spPr>
          <a:xfrm rot="0">
            <a:off x="3686625" y="5332730"/>
            <a:ext cx="9703110" cy="3925570"/>
          </a:xfrm>
          <a:prstGeom prst="rect">
            <a:avLst/>
          </a:prstGeom>
        </p:spPr>
        <p:txBody>
          <a:bodyPr anchor="t" rtlCol="false" tIns="0" lIns="0" bIns="0" rIns="0">
            <a:spAutoFit/>
          </a:bodyPr>
          <a:lstStyle/>
          <a:p>
            <a:pPr algn="r">
              <a:lnSpc>
                <a:spcPts val="5180"/>
              </a:lnSpc>
            </a:pPr>
            <a:r>
              <a:rPr lang="en-US" sz="3700">
                <a:solidFill>
                  <a:srgbClr val="101010"/>
                </a:solidFill>
                <a:latin typeface="Plateau"/>
              </a:rPr>
              <a:t>Not stopping there, we can further elaborate by including the Payment Method column because for transactions using BRI Bank, there are 2 applicable payment methods: Manual Transfer and Virtual Account.</a:t>
            </a:r>
          </a:p>
        </p:txBody>
      </p:sp>
      <p:sp>
        <p:nvSpPr>
          <p:cNvPr name="TextBox 5" id="5"/>
          <p:cNvSpPr txBox="true"/>
          <p:nvPr/>
        </p:nvSpPr>
        <p:spPr>
          <a:xfrm rot="0">
            <a:off x="13972922" y="7485355"/>
            <a:ext cx="1865089" cy="625007"/>
          </a:xfrm>
          <a:prstGeom prst="rect">
            <a:avLst/>
          </a:prstGeom>
        </p:spPr>
        <p:txBody>
          <a:bodyPr anchor="t" rtlCol="false" tIns="0" lIns="0" bIns="0" rIns="0">
            <a:spAutoFit/>
          </a:bodyPr>
          <a:lstStyle/>
          <a:p>
            <a:pPr algn="ctr">
              <a:lnSpc>
                <a:spcPts val="5173"/>
              </a:lnSpc>
            </a:pPr>
            <a:r>
              <a:rPr lang="en-US" sz="3695">
                <a:solidFill>
                  <a:srgbClr val="1211CA"/>
                </a:solidFill>
                <a:latin typeface="Open Sans Bold"/>
              </a:rPr>
              <a:t>like this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2236" y="380569"/>
            <a:ext cx="17483528" cy="9096160"/>
          </a:xfrm>
          <a:custGeom>
            <a:avLst/>
            <a:gdLst/>
            <a:ahLst/>
            <a:cxnLst/>
            <a:rect r="r" b="b" t="t" l="l"/>
            <a:pathLst>
              <a:path h="9096160" w="17483528">
                <a:moveTo>
                  <a:pt x="0" y="0"/>
                </a:moveTo>
                <a:lnTo>
                  <a:pt x="17483528" y="0"/>
                </a:lnTo>
                <a:lnTo>
                  <a:pt x="17483528" y="9096160"/>
                </a:lnTo>
                <a:lnTo>
                  <a:pt x="0" y="9096160"/>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31533" y="4876045"/>
            <a:ext cx="6146435" cy="4382255"/>
          </a:xfrm>
          <a:custGeom>
            <a:avLst/>
            <a:gdLst/>
            <a:ahLst/>
            <a:cxnLst/>
            <a:rect r="r" b="b" t="t" l="l"/>
            <a:pathLst>
              <a:path h="4382255" w="6146435">
                <a:moveTo>
                  <a:pt x="0" y="0"/>
                </a:moveTo>
                <a:lnTo>
                  <a:pt x="6146435" y="0"/>
                </a:lnTo>
                <a:lnTo>
                  <a:pt x="6146435" y="4382255"/>
                </a:lnTo>
                <a:lnTo>
                  <a:pt x="0" y="4382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9156" y="449507"/>
            <a:ext cx="17918844" cy="3677920"/>
          </a:xfrm>
          <a:prstGeom prst="rect">
            <a:avLst/>
          </a:prstGeom>
        </p:spPr>
        <p:txBody>
          <a:bodyPr anchor="t" rtlCol="false" tIns="0" lIns="0" bIns="0" rIns="0">
            <a:spAutoFit/>
          </a:bodyPr>
          <a:lstStyle/>
          <a:p>
            <a:pPr>
              <a:lnSpc>
                <a:spcPts val="7279"/>
              </a:lnSpc>
            </a:pPr>
            <a:r>
              <a:rPr lang="en-US" sz="5199">
                <a:solidFill>
                  <a:srgbClr val="000000"/>
                </a:solidFill>
                <a:latin typeface="Rubik Bubbles"/>
              </a:rPr>
              <a:t>The result from all transactions allows us to conclude that the highest total revenue is held by Manual Transfer compared to transactions using Virtual Account.</a:t>
            </a:r>
          </a:p>
        </p:txBody>
      </p:sp>
      <p:sp>
        <p:nvSpPr>
          <p:cNvPr name="TextBox 4" id="4"/>
          <p:cNvSpPr txBox="true"/>
          <p:nvPr/>
        </p:nvSpPr>
        <p:spPr>
          <a:xfrm rot="0">
            <a:off x="7877056" y="6419790"/>
            <a:ext cx="1450300" cy="1344930"/>
          </a:xfrm>
          <a:prstGeom prst="rect">
            <a:avLst/>
          </a:prstGeom>
        </p:spPr>
        <p:txBody>
          <a:bodyPr anchor="t" rtlCol="false" tIns="0" lIns="0" bIns="0" rIns="0">
            <a:spAutoFit/>
          </a:bodyPr>
          <a:lstStyle/>
          <a:p>
            <a:pPr algn="ctr">
              <a:lnSpc>
                <a:spcPts val="10919"/>
              </a:lnSpc>
            </a:pPr>
            <a:r>
              <a:rPr lang="en-US" sz="7800">
                <a:solidFill>
                  <a:srgbClr val="1211CA"/>
                </a:solidFill>
                <a:latin typeface="Rubik Marker Hatch"/>
              </a:rPr>
              <a:t>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06821"/>
            <a:ext cx="14785296" cy="9673359"/>
          </a:xfrm>
          <a:custGeom>
            <a:avLst/>
            <a:gdLst/>
            <a:ahLst/>
            <a:cxnLst/>
            <a:rect r="r" b="b" t="t" l="l"/>
            <a:pathLst>
              <a:path h="9673359" w="14785296">
                <a:moveTo>
                  <a:pt x="0" y="0"/>
                </a:moveTo>
                <a:lnTo>
                  <a:pt x="14785296" y="0"/>
                </a:lnTo>
                <a:lnTo>
                  <a:pt x="14785296" y="9673358"/>
                </a:lnTo>
                <a:lnTo>
                  <a:pt x="0" y="9673358"/>
                </a:lnTo>
                <a:lnTo>
                  <a:pt x="0" y="0"/>
                </a:lnTo>
                <a:close/>
              </a:path>
            </a:pathLst>
          </a:custGeom>
          <a:blipFill>
            <a:blip r:embed="rId2"/>
            <a:stretch>
              <a:fillRect l="0" t="0" r="0" b="0"/>
            </a:stretch>
          </a:blipFill>
          <a:ln w="19050" cap="sq">
            <a:solidFill>
              <a:srgbClr val="000000"/>
            </a:solidFill>
            <a:prstDash val="solid"/>
            <a:miter/>
          </a:ln>
        </p:spPr>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06389" y="3459567"/>
            <a:ext cx="15675222" cy="3272616"/>
          </a:xfrm>
          <a:prstGeom prst="rect">
            <a:avLst/>
          </a:prstGeom>
        </p:spPr>
        <p:txBody>
          <a:bodyPr anchor="t" rtlCol="false" tIns="0" lIns="0" bIns="0" rIns="0">
            <a:spAutoFit/>
          </a:bodyPr>
          <a:lstStyle/>
          <a:p>
            <a:pPr>
              <a:lnSpc>
                <a:spcPts val="6510"/>
              </a:lnSpc>
            </a:pPr>
            <a:r>
              <a:rPr lang="en-US" sz="4650">
                <a:solidFill>
                  <a:srgbClr val="000000"/>
                </a:solidFill>
                <a:latin typeface="Reggae One"/>
              </a:rPr>
              <a:t>The result, as indicated in the previous slide, shows that the highest revenue is still held by the Fashion product category, with payments made through Manual Transfer.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DAF9kkg2CRk</dc:identifier>
  <dcterms:modified xsi:type="dcterms:W3CDTF">2011-08-01T06:04:30Z</dcterms:modified>
  <cp:revision>1</cp:revision>
  <dc:title>CASE STUDY 3</dc:title>
</cp:coreProperties>
</file>